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147483206" r:id="rId5"/>
    <p:sldId id="21474832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C765A-0C83-CF49-AB7F-810503400B75}" v="4" dt="2025-06-03T05:08:22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719"/>
  </p:normalViewPr>
  <p:slideViewPr>
    <p:cSldViewPr snapToGrid="0">
      <p:cViewPr varScale="1">
        <p:scale>
          <a:sx n="144" d="100"/>
          <a:sy n="144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4FFF-3640-4CB4-83C9-7E73D3D7F4D9}" type="datetimeFigureOut">
              <a:rPr lang="en-AU" smtClean="0"/>
              <a:t>3/6/2025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40E7-7F92-4B0B-B1A4-D40D1587E4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33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D0DE3-C186-9649-B738-FD53AC94B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7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5221-09DF-4161-1E89-B0D29FA5C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89A66-A87B-AC4E-EBBA-D371CF714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C94E0-7EF9-3449-683D-AA96070F5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C172-E742-9590-74E7-BC1CA1236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D0DE3-C186-9649-B738-FD53AC94B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hyperlink" Target="mailto:FHIR@csiro.au" TargetMode="Externa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2" y="1776097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4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3" y="2111379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2" y="1776097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4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3" y="2111379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2" y="1776097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4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3" y="2111379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2" y="2914742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5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3" y="3254812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2" y="2914742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5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3" y="3254812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2" y="2914742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5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3" y="3254812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2" y="4057990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6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3" y="4392595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2" y="4057990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6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3" y="4392595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2" y="4057990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6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3" y="4392595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2" y="5231923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3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3" y="5566528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2" y="5231923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3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3" y="5566528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2" y="5231923"/>
            <a:ext cx="2159001" cy="302187"/>
          </a:xfrm>
        </p:spPr>
        <p:txBody>
          <a:bodyPr>
            <a:noAutofit/>
          </a:bodyPr>
          <a:lstStyle>
            <a:lvl1pPr marL="0" indent="0">
              <a:buNone/>
              <a:defRPr sz="1351" b="1">
                <a:solidFill>
                  <a:schemeClr val="accent3"/>
                </a:solidFill>
                <a:latin typeface="+mj-lt"/>
              </a:defRPr>
            </a:lvl1pPr>
            <a:lvl2pPr marL="342874" indent="0">
              <a:buNone/>
              <a:defRPr sz="1351"/>
            </a:lvl2pPr>
            <a:lvl3pPr marL="685750" indent="0">
              <a:buNone/>
              <a:defRPr sz="1351"/>
            </a:lvl3pPr>
            <a:lvl4pPr marL="1028624" indent="0">
              <a:buNone/>
              <a:defRPr sz="1351"/>
            </a:lvl4pPr>
            <a:lvl5pPr marL="1371498" indent="0">
              <a:buNone/>
              <a:defRPr sz="135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3" y="5566528"/>
            <a:ext cx="2179637" cy="706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874" indent="0">
              <a:buNone/>
              <a:defRPr sz="825"/>
            </a:lvl2pPr>
            <a:lvl3pPr marL="685750" indent="0">
              <a:buNone/>
              <a:defRPr sz="825"/>
            </a:lvl3pPr>
            <a:lvl4pPr marL="1028624" indent="0">
              <a:buNone/>
              <a:defRPr sz="825"/>
            </a:lvl4pPr>
            <a:lvl5pPr marL="1371498" indent="0">
              <a:buNone/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03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AE05-614F-D4D3-46C6-CEFDE32D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D477D-E627-EB57-5AAF-29E6B4444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BB36-6445-8926-0157-98D611CA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22BF-5F81-AA5D-AB40-0F6CF925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8E7A28E9-4EC5-F3A7-B14B-820EAE54A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rectangles on an orange background&#10;&#10;Description automatically generated">
            <a:extLst>
              <a:ext uri="{FF2B5EF4-FFF2-40B4-BE49-F238E27FC236}">
                <a16:creationId xmlns:a16="http://schemas.microsoft.com/office/drawing/2014/main" id="{31E9A8A4-8D08-9AC8-A4A2-93425DEBE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"/>
            <a:ext cx="12192000" cy="6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lack rectangles on an orange background&#10;&#10;Description automatically generated">
            <a:extLst>
              <a:ext uri="{FF2B5EF4-FFF2-40B4-BE49-F238E27FC236}">
                <a16:creationId xmlns:a16="http://schemas.microsoft.com/office/drawing/2014/main" id="{9F20C510-8CDB-7524-3A51-E1AB4AD04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"/>
            <a:ext cx="12192000" cy="6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4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rectangles on an orange background&#10;&#10;Description automatically generated">
            <a:extLst>
              <a:ext uri="{FF2B5EF4-FFF2-40B4-BE49-F238E27FC236}">
                <a16:creationId xmlns:a16="http://schemas.microsoft.com/office/drawing/2014/main" id="{FCF36886-F694-D0EA-0BE9-12B1A9D27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"/>
            <a:ext cx="12192000" cy="6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rectangles&#10;&#10;Description automatically generated">
            <a:extLst>
              <a:ext uri="{FF2B5EF4-FFF2-40B4-BE49-F238E27FC236}">
                <a16:creationId xmlns:a16="http://schemas.microsoft.com/office/drawing/2014/main" id="{675E3C4F-97FD-DC88-0FD4-AE53786A5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"/>
            <a:ext cx="12192000" cy="6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rectangles on a white background&#10;&#10;Description automatically generated">
            <a:extLst>
              <a:ext uri="{FF2B5EF4-FFF2-40B4-BE49-F238E27FC236}">
                <a16:creationId xmlns:a16="http://schemas.microsoft.com/office/drawing/2014/main" id="{DE4CBD6A-921E-06D8-7636-4454A795D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"/>
            <a:ext cx="12192000" cy="6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08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FDA426AE-DE48-D7E3-B853-39ED3885E9D3}"/>
              </a:ext>
            </a:extLst>
          </p:cNvPr>
          <p:cNvSpPr txBox="1"/>
          <p:nvPr userDrawn="1"/>
        </p:nvSpPr>
        <p:spPr>
          <a:xfrm>
            <a:off x="9528681" y="262655"/>
            <a:ext cx="256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FHIR@csiro.au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E53E7DA-D945-1F09-F842-5D292E75F523}"/>
              </a:ext>
            </a:extLst>
          </p:cNvPr>
          <p:cNvSpPr txBox="1">
            <a:spLocks/>
          </p:cNvSpPr>
          <p:nvPr userDrawn="1"/>
        </p:nvSpPr>
        <p:spPr>
          <a:xfrm>
            <a:off x="216320" y="110473"/>
            <a:ext cx="4010331" cy="766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/>
              <a:t>Sparked Team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4E941C-80FD-C671-AED8-A619C1C9A957}"/>
              </a:ext>
            </a:extLst>
          </p:cNvPr>
          <p:cNvSpPr txBox="1"/>
          <p:nvPr userDrawn="1"/>
        </p:nvSpPr>
        <p:spPr>
          <a:xfrm>
            <a:off x="4785052" y="6415773"/>
            <a:ext cx="127452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Osborne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Terminologist</a:t>
            </a:r>
          </a:p>
        </p:txBody>
      </p:sp>
      <p:pic>
        <p:nvPicPr>
          <p:cNvPr id="56" name="Picture 55" descr="A person in a blue shirt&#10;&#10;Description automatically generated">
            <a:extLst>
              <a:ext uri="{FF2B5EF4-FFF2-40B4-BE49-F238E27FC236}">
                <a16:creationId xmlns:a16="http://schemas.microsoft.com/office/drawing/2014/main" id="{35C43797-FE8C-221D-3CB3-D9871B8B9A31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936" y="4918439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9A75DC9-A2AB-E30B-0E21-97D14BDD5264}"/>
              </a:ext>
            </a:extLst>
          </p:cNvPr>
          <p:cNvSpPr txBox="1"/>
          <p:nvPr userDrawn="1"/>
        </p:nvSpPr>
        <p:spPr>
          <a:xfrm>
            <a:off x="7599888" y="6415772"/>
            <a:ext cx="1176717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 Frankel 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Expert</a:t>
            </a:r>
          </a:p>
        </p:txBody>
      </p:sp>
      <p:pic>
        <p:nvPicPr>
          <p:cNvPr id="58" name="Picture 5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9911CF8-3224-0069-64DE-FB7E42D061E4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247" y="4939694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10D8B54-EE2B-AA5A-5528-7A28D8074808}"/>
              </a:ext>
            </a:extLst>
          </p:cNvPr>
          <p:cNvSpPr txBox="1"/>
          <p:nvPr userDrawn="1"/>
        </p:nvSpPr>
        <p:spPr>
          <a:xfrm>
            <a:off x="1875951" y="6423467"/>
            <a:ext cx="1485803" cy="415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</a:t>
            </a: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Kellalea</a:t>
            </a: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-Maynard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Business Analyst</a:t>
            </a:r>
          </a:p>
        </p:txBody>
      </p:sp>
      <p:pic>
        <p:nvPicPr>
          <p:cNvPr id="62" name="Picture 61" descr="A person wearing glasses and a black v-neck sweater&#10;&#10;Description automatically generated">
            <a:extLst>
              <a:ext uri="{FF2B5EF4-FFF2-40B4-BE49-F238E27FC236}">
                <a16:creationId xmlns:a16="http://schemas.microsoft.com/office/drawing/2014/main" id="{89DF36EA-ADB8-3EEE-E590-D87972D2C59A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211" y="4953695"/>
            <a:ext cx="955284" cy="1432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5224DEA-05D7-45DC-6E50-636F30590A13}"/>
              </a:ext>
            </a:extLst>
          </p:cNvPr>
          <p:cNvSpPr txBox="1"/>
          <p:nvPr userDrawn="1"/>
        </p:nvSpPr>
        <p:spPr>
          <a:xfrm>
            <a:off x="8894275" y="6408137"/>
            <a:ext cx="140880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Olivia Carter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Engagement Analyst</a:t>
            </a: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 descr="A person with blonde hair and a black background&#10;&#10;Description automatically generated">
            <a:extLst>
              <a:ext uri="{FF2B5EF4-FFF2-40B4-BE49-F238E27FC236}">
                <a16:creationId xmlns:a16="http://schemas.microsoft.com/office/drawing/2014/main" id="{BBCFFD37-C6E1-B5B4-D2F5-4419E6392616}"/>
              </a:ext>
            </a:extLst>
          </p:cNvPr>
          <p:cNvPicPr>
            <a:picLocks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545" y="4939696"/>
            <a:ext cx="964619" cy="1446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50AC8CA-5BE7-9315-960F-909807363F89}"/>
              </a:ext>
            </a:extLst>
          </p:cNvPr>
          <p:cNvSpPr txBox="1"/>
          <p:nvPr userDrawn="1"/>
        </p:nvSpPr>
        <p:spPr>
          <a:xfrm>
            <a:off x="3501300" y="6428975"/>
            <a:ext cx="1166291" cy="415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Kyle Pettigrew 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Engineer</a:t>
            </a:r>
            <a:endParaRPr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66" name="Picture 65" descr="A person with a beard&#10;&#10;Description automatically generated">
            <a:extLst>
              <a:ext uri="{FF2B5EF4-FFF2-40B4-BE49-F238E27FC236}">
                <a16:creationId xmlns:a16="http://schemas.microsoft.com/office/drawing/2014/main" id="{DC7ACF90-0A9F-6AD1-93F7-D3EC010D4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445" y="4921189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F86BE42-7EC4-5B0B-FBAE-D153C3AB4A3A}"/>
              </a:ext>
            </a:extLst>
          </p:cNvPr>
          <p:cNvSpPr txBox="1"/>
          <p:nvPr userDrawn="1"/>
        </p:nvSpPr>
        <p:spPr>
          <a:xfrm>
            <a:off x="6017779" y="6408137"/>
            <a:ext cx="1643767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Jaymee</a:t>
            </a: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Murdoch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Standards Developer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6D8F9E2-636B-D8CE-5219-382503A7C7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694" y="4926320"/>
            <a:ext cx="959903" cy="1439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B6CA13C-7765-14F2-52EB-994749B13C33}"/>
              </a:ext>
            </a:extLst>
          </p:cNvPr>
          <p:cNvSpPr txBox="1"/>
          <p:nvPr userDrawn="1"/>
        </p:nvSpPr>
        <p:spPr>
          <a:xfrm>
            <a:off x="3494551" y="4359874"/>
            <a:ext cx="1166291" cy="577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Heather Leslie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Clinical Data </a:t>
            </a: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Modeler</a:t>
            </a:r>
            <a:endParaRPr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E03255-9E35-0A4D-6F66-E1A11D817744}"/>
              </a:ext>
            </a:extLst>
          </p:cNvPr>
          <p:cNvSpPr txBox="1"/>
          <p:nvPr userDrawn="1"/>
        </p:nvSpPr>
        <p:spPr>
          <a:xfrm>
            <a:off x="673401" y="4362366"/>
            <a:ext cx="1322023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 Cordell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Terminology Specialist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E445DF-27CF-DE93-A1DA-E94C8FDD37AD}"/>
              </a:ext>
            </a:extLst>
          </p:cNvPr>
          <p:cNvSpPr txBox="1"/>
          <p:nvPr userDrawn="1"/>
        </p:nvSpPr>
        <p:spPr>
          <a:xfrm>
            <a:off x="7521667" y="4338446"/>
            <a:ext cx="1318885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Liam Barnes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Questionnaire Developer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915C74-B4F3-C30B-9579-E92D976294A5}"/>
              </a:ext>
            </a:extLst>
          </p:cNvPr>
          <p:cNvSpPr txBox="1"/>
          <p:nvPr userDrawn="1"/>
        </p:nvSpPr>
        <p:spPr>
          <a:xfrm>
            <a:off x="8970423" y="4370265"/>
            <a:ext cx="1170096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Shelley </a:t>
            </a: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Behen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Business Analyst</a:t>
            </a:r>
          </a:p>
        </p:txBody>
      </p:sp>
      <p:pic>
        <p:nvPicPr>
          <p:cNvPr id="73" name="Picture 72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917888D5-24FC-5713-AFD1-E5F12A9C715A}"/>
              </a:ext>
            </a:extLst>
          </p:cNvPr>
          <p:cNvPicPr>
            <a:picLocks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049" y="2845306"/>
            <a:ext cx="9504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" name="Picture 7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00329B1-722B-5684-5490-F5A67B6D8C45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509" y="2857123"/>
            <a:ext cx="9648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B920EC8-7449-653A-0B2F-6A5A70A92D9E}"/>
              </a:ext>
            </a:extLst>
          </p:cNvPr>
          <p:cNvPicPr>
            <a:picLocks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077" y="2845306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83430B8-D764-10EF-AFA5-329B477C2814}"/>
              </a:ext>
            </a:extLst>
          </p:cNvPr>
          <p:cNvSpPr txBox="1"/>
          <p:nvPr userDrawn="1"/>
        </p:nvSpPr>
        <p:spPr>
          <a:xfrm>
            <a:off x="10391162" y="4280868"/>
            <a:ext cx="1103057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Dusica</a:t>
            </a: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Bojicic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IG Author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F10FC1D-74C5-4C70-B9BC-38AC69DC721F}"/>
              </a:ext>
            </a:extLst>
          </p:cNvPr>
          <p:cNvSpPr txBox="1"/>
          <p:nvPr userDrawn="1"/>
        </p:nvSpPr>
        <p:spPr>
          <a:xfrm>
            <a:off x="2249506" y="4323692"/>
            <a:ext cx="846975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Brett </a:t>
            </a: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Esler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</a:t>
            </a: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E</a:t>
            </a: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xpert</a:t>
            </a: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 descr="A person with glasses and a black shirt&#10;&#10;Description automatically generated">
            <a:extLst>
              <a:ext uri="{FF2B5EF4-FFF2-40B4-BE49-F238E27FC236}">
                <a16:creationId xmlns:a16="http://schemas.microsoft.com/office/drawing/2014/main" id="{FD8FDF3A-0FE7-B355-15A4-EDEFCC047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335" y="2858191"/>
            <a:ext cx="959903" cy="1439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FCDC05D-9739-1879-B8E6-0675920DAB1C}"/>
              </a:ext>
            </a:extLst>
          </p:cNvPr>
          <p:cNvSpPr txBox="1"/>
          <p:nvPr userDrawn="1"/>
        </p:nvSpPr>
        <p:spPr>
          <a:xfrm>
            <a:off x="6290994" y="4331352"/>
            <a:ext cx="978605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Ilya Beda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FHIR Expert</a:t>
            </a: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F494F9-8F93-DE16-17B2-12A0F354AD05}"/>
              </a:ext>
            </a:extLst>
          </p:cNvPr>
          <p:cNvSpPr txBox="1"/>
          <p:nvPr userDrawn="1"/>
        </p:nvSpPr>
        <p:spPr>
          <a:xfrm>
            <a:off x="4725471" y="4331963"/>
            <a:ext cx="138657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Madison Black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Engagement &amp; Events</a:t>
            </a: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 descr="A person smiling at camera&#10;&#10;Description automatically generated">
            <a:extLst>
              <a:ext uri="{FF2B5EF4-FFF2-40B4-BE49-F238E27FC236}">
                <a16:creationId xmlns:a16="http://schemas.microsoft.com/office/drawing/2014/main" id="{48AB07D5-FB4B-4FC0-1E5C-95B7E1F9CED4}"/>
              </a:ext>
            </a:extLst>
          </p:cNvPr>
          <p:cNvPicPr>
            <a:picLocks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641" y="2853200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Picture 81" descr="A person smiling at camera&#10;&#10;Description automatically generated">
            <a:extLst>
              <a:ext uri="{FF2B5EF4-FFF2-40B4-BE49-F238E27FC236}">
                <a16:creationId xmlns:a16="http://schemas.microsoft.com/office/drawing/2014/main" id="{B69C554F-25C9-E642-58EA-AC1251EA4CC0}"/>
              </a:ext>
            </a:extLst>
          </p:cNvPr>
          <p:cNvPicPr>
            <a:picLocks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66" y="2855935"/>
            <a:ext cx="94411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3" name="Picture 82" descr="A person in a black shirt&#10;&#10;Description automatically generated">
            <a:extLst>
              <a:ext uri="{FF2B5EF4-FFF2-40B4-BE49-F238E27FC236}">
                <a16:creationId xmlns:a16="http://schemas.microsoft.com/office/drawing/2014/main" id="{4A5E7A54-0B53-95B1-AEB5-52CE64BBA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"/>
          <a:stretch/>
        </p:blipFill>
        <p:spPr>
          <a:xfrm>
            <a:off x="7661545" y="2853264"/>
            <a:ext cx="964712" cy="143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D749840-22D7-1FE2-B860-D8D184759CDC}"/>
              </a:ext>
            </a:extLst>
          </p:cNvPr>
          <p:cNvPicPr>
            <a:picLocks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6651" y="2848215"/>
            <a:ext cx="9648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10F1DB86-E94E-F417-DB3D-8A7E12FA87D8}"/>
              </a:ext>
            </a:extLst>
          </p:cNvPr>
          <p:cNvSpPr txBox="1"/>
          <p:nvPr userDrawn="1"/>
        </p:nvSpPr>
        <p:spPr>
          <a:xfrm>
            <a:off x="10177776" y="2297132"/>
            <a:ext cx="1532877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Tor </a:t>
            </a:r>
            <a:r>
              <a:rPr lang="en-US" sz="1051" err="1">
                <a:solidFill>
                  <a:srgbClr val="181100"/>
                </a:solidFill>
                <a:latin typeface="Calibri" panose="020F0502020204030204"/>
              </a:rPr>
              <a:t>Bendle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Program Engagement Lead</a:t>
            </a: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Picture 85" descr="A person smiling at camera&#10;&#10;Description automatically generated">
            <a:extLst>
              <a:ext uri="{FF2B5EF4-FFF2-40B4-BE49-F238E27FC236}">
                <a16:creationId xmlns:a16="http://schemas.microsoft.com/office/drawing/2014/main" id="{B5011443-A689-F7B6-6F9A-ED14709E42E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"/>
          <a:stretch/>
        </p:blipFill>
        <p:spPr>
          <a:xfrm>
            <a:off x="2221925" y="876053"/>
            <a:ext cx="964811" cy="1440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7" name="Picture 86" descr="A person with long curly hair wearing a black shirt&#10;&#10;Description automatically generated">
            <a:extLst>
              <a:ext uri="{FF2B5EF4-FFF2-40B4-BE49-F238E27FC236}">
                <a16:creationId xmlns:a16="http://schemas.microsoft.com/office/drawing/2014/main" id="{C78EC41C-C561-C205-B1EA-600AE2A2563C}"/>
              </a:ext>
            </a:extLst>
          </p:cNvPr>
          <p:cNvPicPr>
            <a:picLocks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40" y="875170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8" name="Picture 87" descr="A person smiling at camera&#10;&#10;Description automatically generated">
            <a:extLst>
              <a:ext uri="{FF2B5EF4-FFF2-40B4-BE49-F238E27FC236}">
                <a16:creationId xmlns:a16="http://schemas.microsoft.com/office/drawing/2014/main" id="{F36AED68-3CB7-3229-B20C-BED152C74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844" y="874043"/>
            <a:ext cx="964619" cy="1446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C516F2D-0E9A-CCEF-3B06-5E1E6EE99B2F}"/>
              </a:ext>
            </a:extLst>
          </p:cNvPr>
          <p:cNvSpPr txBox="1"/>
          <p:nvPr userDrawn="1"/>
        </p:nvSpPr>
        <p:spPr>
          <a:xfrm>
            <a:off x="4808354" y="2340637"/>
            <a:ext cx="1132535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Ebrill Sparked Lead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01D8D6-4595-E04F-9B1C-7AC0A4EA066C}"/>
              </a:ext>
            </a:extLst>
          </p:cNvPr>
          <p:cNvSpPr txBox="1"/>
          <p:nvPr userDrawn="1"/>
        </p:nvSpPr>
        <p:spPr>
          <a:xfrm>
            <a:off x="2014263" y="2363795"/>
            <a:ext cx="1367192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Hosking</a:t>
            </a:r>
            <a:b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Lead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3BA83D-A483-1517-25D6-D4FEE485C0D0}"/>
              </a:ext>
            </a:extLst>
          </p:cNvPr>
          <p:cNvSpPr txBox="1"/>
          <p:nvPr userDrawn="1"/>
        </p:nvSpPr>
        <p:spPr>
          <a:xfrm>
            <a:off x="3381454" y="2348332"/>
            <a:ext cx="125314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Kylynn Loi 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Design Lead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BC492C8-D8FE-9098-51D2-8C4EBB062101}"/>
              </a:ext>
            </a:extLst>
          </p:cNvPr>
          <p:cNvSpPr txBox="1"/>
          <p:nvPr userDrawn="1"/>
        </p:nvSpPr>
        <p:spPr>
          <a:xfrm>
            <a:off x="481347" y="2362838"/>
            <a:ext cx="145168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Danielle Tavares-</a:t>
            </a:r>
            <a:r>
              <a:rPr kumimoji="0" lang="en-US" sz="1051" b="0" i="0" u="none" strike="noStrike" kern="1200" cap="none" spc="0" normalizeH="0" baseline="0" noProof="0" err="1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Rixon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Technical Lead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362CF0B-75A7-317B-99A5-0D073005C4F1}"/>
              </a:ext>
            </a:extLst>
          </p:cNvPr>
          <p:cNvSpPr txBox="1"/>
          <p:nvPr userDrawn="1"/>
        </p:nvSpPr>
        <p:spPr>
          <a:xfrm>
            <a:off x="7498636" y="2320362"/>
            <a:ext cx="135330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Bernadette Cranston 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Director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257431-3E7E-D0F4-BF4B-AE06F3AA0388}"/>
              </a:ext>
            </a:extLst>
          </p:cNvPr>
          <p:cNvSpPr txBox="1"/>
          <p:nvPr userDrawn="1"/>
        </p:nvSpPr>
        <p:spPr>
          <a:xfrm>
            <a:off x="8878910" y="2306216"/>
            <a:ext cx="135330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 Ong 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lang="en-US" sz="1051">
                <a:solidFill>
                  <a:srgbClr val="181100"/>
                </a:solidFill>
                <a:latin typeface="Calibri" panose="020F0502020204030204"/>
              </a:rPr>
              <a:t>Infrastructure Lead</a:t>
            </a: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181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Picture 94" descr="A person in a black shirt&#10;&#10;Description automatically generated">
            <a:extLst>
              <a:ext uri="{FF2B5EF4-FFF2-40B4-BE49-F238E27FC236}">
                <a16:creationId xmlns:a16="http://schemas.microsoft.com/office/drawing/2014/main" id="{BAA5CC6B-CD33-3586-7A07-1AD08B834DBF}"/>
              </a:ext>
            </a:extLst>
          </p:cNvPr>
          <p:cNvPicPr>
            <a:picLocks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632" y="876054"/>
            <a:ext cx="96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6" name="Picture 95" descr="A person smiling at camera&#10;&#10;Description automatically generated">
            <a:extLst>
              <a:ext uri="{FF2B5EF4-FFF2-40B4-BE49-F238E27FC236}">
                <a16:creationId xmlns:a16="http://schemas.microsoft.com/office/drawing/2014/main" id="{0F162D73-477A-DB07-FA75-AE8805CB9E5E}"/>
              </a:ext>
            </a:extLst>
          </p:cNvPr>
          <p:cNvPicPr>
            <a:picLocks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882" y="869553"/>
            <a:ext cx="9648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7" name="Picture 9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F1A076C-FD10-3EF2-91FC-AE0C0B8A84AE}"/>
              </a:ext>
            </a:extLst>
          </p:cNvPr>
          <p:cNvPicPr>
            <a:picLocks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943" y="874041"/>
            <a:ext cx="993236" cy="14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8" name="Picture 97" descr="A person smiling at camera&#10;&#10;Description automatically generated">
            <a:extLst>
              <a:ext uri="{FF2B5EF4-FFF2-40B4-BE49-F238E27FC236}">
                <a16:creationId xmlns:a16="http://schemas.microsoft.com/office/drawing/2014/main" id="{146F6A6C-6563-2BE7-0640-DCA49230C2C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"/>
          <a:stretch/>
        </p:blipFill>
        <p:spPr>
          <a:xfrm>
            <a:off x="4965571" y="873017"/>
            <a:ext cx="9648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34B4B8FB-BBD1-479D-8E02-DF450947B284}"/>
              </a:ext>
            </a:extLst>
          </p:cNvPr>
          <p:cNvSpPr txBox="1"/>
          <p:nvPr userDrawn="1"/>
        </p:nvSpPr>
        <p:spPr>
          <a:xfrm>
            <a:off x="6056325" y="2323210"/>
            <a:ext cx="147665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Wilson </a:t>
            </a:r>
            <a:br>
              <a:rPr lang="en-US" sz="1051">
                <a:solidFill>
                  <a:srgbClr val="181100"/>
                </a:solidFill>
                <a:latin typeface="Calibri" panose="020F0502020204030204"/>
              </a:rPr>
            </a:br>
            <a:r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1811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FHIR Solution Architect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2827A87-C48D-7C0D-D0C1-0DBFA1F2B714}"/>
              </a:ext>
            </a:extLst>
          </p:cNvPr>
          <p:cNvPicPr>
            <a:picLocks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9525" y="869553"/>
            <a:ext cx="964800" cy="14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364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3F82-38D8-8995-5C6E-EBFF4F97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5221-44F3-FCD3-BF45-5B93EE0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0941D-DC1B-A6DC-441A-D130EE1E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A group of orange rectangles on a black background&#10;&#10;Description automatically generated">
            <a:extLst>
              <a:ext uri="{FF2B5EF4-FFF2-40B4-BE49-F238E27FC236}">
                <a16:creationId xmlns:a16="http://schemas.microsoft.com/office/drawing/2014/main" id="{B40E4236-0201-08C3-E943-6FD96CD0E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2415"/>
            <a:ext cx="748213" cy="748213"/>
          </a:xfrm>
          <a:prstGeom prst="rect">
            <a:avLst/>
          </a:prstGeom>
        </p:spPr>
      </p:pic>
      <p:pic>
        <p:nvPicPr>
          <p:cNvPr id="8" name="Picture 7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5077342D-84CA-9EC3-9E0D-DEAC5873B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D57C1-52A1-01F1-C710-1934498C64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536363" y="6356350"/>
            <a:ext cx="565150" cy="36512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fld id="{ACDE4F0C-66F6-4732-A3E1-D5A75649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DCDD-60AE-4C21-1DF2-AA2E1A7B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3A5E-0C84-AEFE-D3A0-3C30F01E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14C95-984B-FE87-C3C5-0662EE57B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19" y="1327339"/>
            <a:ext cx="8894162" cy="31140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058827-B71E-2938-AD5C-576660806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385" y="4441371"/>
            <a:ext cx="9144000" cy="106466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endParaRPr lang="en-US" sz="4400">
              <a:ea typeface="Calibri Light"/>
              <a:cs typeface="Calibri Ligh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326B10-B57E-057B-05C1-1099336AF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385" y="5598106"/>
            <a:ext cx="9144000" cy="890376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8039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3F82-38D8-8995-5C6E-EBFF4F97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5221-44F3-FCD3-BF45-5B93EE0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0941D-DC1B-A6DC-441A-D130EE1E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B3EB-C75A-F3E5-C784-E803559F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group of orange rectangles on a black background&#10;&#10;Description automatically generated">
            <a:extLst>
              <a:ext uri="{FF2B5EF4-FFF2-40B4-BE49-F238E27FC236}">
                <a16:creationId xmlns:a16="http://schemas.microsoft.com/office/drawing/2014/main" id="{B40E4236-0201-08C3-E943-6FD96CD0E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2413"/>
            <a:ext cx="748213" cy="748213"/>
          </a:xfrm>
          <a:prstGeom prst="rect">
            <a:avLst/>
          </a:prstGeom>
        </p:spPr>
      </p:pic>
      <p:pic>
        <p:nvPicPr>
          <p:cNvPr id="8" name="Picture 7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5077342D-84CA-9EC3-9E0D-DEAC5873B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2FC6-7024-64FA-8AF8-2C5CE471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6548-8653-916E-0278-1F5205FBD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A93FB-0DED-F42A-F82A-F17659B6B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CFB3C-4415-60DC-C329-0597BE73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7EAC4-148E-2E4F-EC6D-BD864A05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DA820FDF-568C-52EA-AB1B-A9B91F0B9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2008-5EF4-41BF-5ED3-C4222FB5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1FFFA-A969-5334-4FF4-3E30DF260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E3C92-D5EF-AB46-54A5-7FE642F5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A32E3-087C-5979-A997-B5C7B2D43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690C2-B5F8-06F4-8AAC-353ED12C8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1D8E1-C99D-1160-4FD0-4A3CEDBB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95F70-0670-D86A-41D1-4F4937C2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F93E5A22-776E-E468-7430-7DB953CF8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6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425F-E33A-F799-0BD8-27266E14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28062-2FA6-C648-87E4-A17CCD5A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9B37E-3E65-670F-142D-909A69EB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5FB59864-9681-1646-7977-CAF952DC0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23E66-B260-639F-98A8-54E31EC9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A0CD-D61C-9679-BD2C-783CDCF2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B4F3513C-025D-0697-2B2E-14EEE995B4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4A0B-D284-F5B4-40C7-3C4EE7B6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0C0B-2EC4-DAB6-2BC4-0E75A5DD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0BA01-E9F4-2C35-2350-07D5A952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A6EA0-EDB9-AAAF-D352-4E8F9DF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8854D-2719-9568-42DF-5EE9A694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EE95E498-1593-56CD-3087-2C0605E8D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7734-621A-9375-0EB4-75643979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E5642-B11F-DBA9-F96F-914D5E85C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C696-708C-8314-9E5C-CF0B1E847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EC989-769C-57EE-EFAE-ED1AADC8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F07B0-CF16-3CDF-52D2-B3579FFF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red flames and a black background&#10;&#10;Description automatically generated">
            <a:extLst>
              <a:ext uri="{FF2B5EF4-FFF2-40B4-BE49-F238E27FC236}">
                <a16:creationId xmlns:a16="http://schemas.microsoft.com/office/drawing/2014/main" id="{39A22B2D-456E-797D-A1CC-A97E3F7A5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9" y="6359612"/>
            <a:ext cx="1126896" cy="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62533-F3CA-7CE6-40D2-CA3CE51E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66D0D-ACF8-CE03-312F-AFC2153D2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C58E2-784F-3658-2061-944EF75EB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B058-F7EC-2562-49F6-936A5180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100-9FAC-49AB-9A20-5D7557F35C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94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ed.csiro.au/index.php/sparked-products-resources/aucdi/aucdi-backlo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parked.csiro.au/index.php/design-groups/clinical-design-grou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D46C-CE09-87AE-9BC5-D75F1E08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4624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Sparked AUCDI Backlog Pitch – EOI Form &amp; Instructions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B91C8-3C91-8BA8-6102-C9C65459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279"/>
            <a:ext cx="10515600" cy="464968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/>
              <a:t>Thank you for your interest in completing an EOI!</a:t>
            </a:r>
          </a:p>
          <a:p>
            <a:pPr marL="0" indent="0">
              <a:buNone/>
            </a:pPr>
            <a:r>
              <a:rPr lang="en-AU" b="1" dirty="0"/>
              <a:t>Here’s what we need you to do: 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Review/select or propose new data group &amp; data element name(s) which needs to be added/updated within AUCDI over the next 12 months?</a:t>
            </a:r>
          </a:p>
          <a:p>
            <a:pPr marL="971550" lvl="1" indent="-514350"/>
            <a:r>
              <a:rPr lang="en-AU" dirty="0">
                <a:ea typeface="Calibri"/>
                <a:cs typeface="Calibri"/>
              </a:rPr>
              <a:t>This can be a completely new data group or an extension/addition of data elements to an existing data group in AUCDI R2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Complete the attached template, providing details about </a:t>
            </a:r>
          </a:p>
          <a:p>
            <a:pPr marL="685165" lvl="1" indent="-227965"/>
            <a:r>
              <a:rPr lang="en-AU" dirty="0"/>
              <a:t>Why this data group/data element is required  - include associated use cases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685165" lvl="1" indent="-227965"/>
            <a:r>
              <a:rPr lang="en-AU" dirty="0"/>
              <a:t>Explain the benefit and impact of addressing this data group/elements in AUCDI R3, include references to clinical safety, continuity of care, documentation purposes, reporting requirements and more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685165" lvl="1" indent="-227965"/>
            <a:r>
              <a:rPr lang="en-AU" dirty="0"/>
              <a:t>Explain why in particular, this data group/element is important in the next </a:t>
            </a:r>
            <a:r>
              <a:rPr lang="en-AU"/>
              <a:t>12 months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AU" dirty="0"/>
              <a:t>Click on the links below for the current AUCDI backlog and design principals: </a:t>
            </a:r>
          </a:p>
          <a:p>
            <a:pPr marL="227965" lvl="0" indent="-227965"/>
            <a:r>
              <a:rPr lang="en-AU" dirty="0"/>
              <a:t>AUCDI backlog and backlog extension </a:t>
            </a:r>
            <a:r>
              <a:rPr lang="en-AU" u="sng" dirty="0">
                <a:hlinkClick r:id="rId3"/>
              </a:rPr>
              <a:t>AUCDI Backlog – Sparked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227965" lvl="0" indent="-227965"/>
            <a:r>
              <a:rPr lang="en-AU" dirty="0"/>
              <a:t>AUCDI design principles: </a:t>
            </a:r>
            <a:r>
              <a:rPr lang="en-AU" u="sng" dirty="0">
                <a:hlinkClick r:id="rId4"/>
              </a:rPr>
              <a:t>Clinical Design Group – Sparked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227965" lvl="0" indent="-227965"/>
            <a:r>
              <a:rPr lang="en-AU" dirty="0"/>
              <a:t>Feel free to select from this list, or provide your own data group you would like to suggest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227965" lvl="0" indent="-227965"/>
            <a:r>
              <a:rPr lang="en-AU" dirty="0"/>
              <a:t>You can submit more than one presentation pitch; just remember however it’s one pitch per slide.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3969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691CA-5DB1-70CD-97CB-2EA1888A3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2691-BF1A-C96D-55CC-2B4B2175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066"/>
            <a:ext cx="10515600" cy="846242"/>
          </a:xfrm>
        </p:spPr>
        <p:txBody>
          <a:bodyPr>
            <a:normAutofit/>
          </a:bodyPr>
          <a:lstStyle/>
          <a:p>
            <a:r>
              <a:rPr lang="en-US" sz="4000"/>
              <a:t>&lt;&lt;Name of data group to be updated/added&gt;&gt;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BE21E0-D5A9-39C4-52C2-F3A67AF18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791639"/>
              </p:ext>
            </p:extLst>
          </p:nvPr>
        </p:nvGraphicFramePr>
        <p:xfrm>
          <a:off x="838200" y="1215121"/>
          <a:ext cx="10542486" cy="52687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98552">
                  <a:extLst>
                    <a:ext uri="{9D8B030D-6E8A-4147-A177-3AD203B41FA5}">
                      <a16:colId xmlns:a16="http://schemas.microsoft.com/office/drawing/2014/main" val="2949992878"/>
                    </a:ext>
                  </a:extLst>
                </a:gridCol>
                <a:gridCol w="8643934">
                  <a:extLst>
                    <a:ext uri="{9D8B030D-6E8A-4147-A177-3AD203B41FA5}">
                      <a16:colId xmlns:a16="http://schemas.microsoft.com/office/drawing/2014/main" val="854458127"/>
                    </a:ext>
                  </a:extLst>
                </a:gridCol>
              </a:tblGrid>
              <a:tr h="880212">
                <a:tc>
                  <a:txBody>
                    <a:bodyPr/>
                    <a:lstStyle/>
                    <a:p>
                      <a:r>
                        <a:rPr lang="en-US"/>
                        <a:t>Data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&lt;&lt;What data group needs to be added/updated&gt;&gt;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53020"/>
                  </a:ext>
                </a:extLst>
              </a:tr>
              <a:tr h="788873">
                <a:tc>
                  <a:txBody>
                    <a:bodyPr/>
                    <a:lstStyle/>
                    <a:p>
                      <a:r>
                        <a:rPr lang="en-US"/>
                        <a:t>Data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&lt;&lt;Which data element(s) need to be added&gt;&gt;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63812"/>
                  </a:ext>
                </a:extLst>
              </a:tr>
              <a:tr h="880212">
                <a:tc>
                  <a:txBody>
                    <a:bodyPr/>
                    <a:lstStyle/>
                    <a:p>
                      <a:r>
                        <a:rPr lang="en-US"/>
                        <a:t>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&lt;&lt;Explain why this data group/data element is required, include relevant associated use cases&gt;&gt;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543107"/>
                  </a:ext>
                </a:extLst>
              </a:tr>
              <a:tr h="959036">
                <a:tc>
                  <a:txBody>
                    <a:bodyPr/>
                    <a:lstStyle/>
                    <a:p>
                      <a:r>
                        <a:rPr lang="en-US"/>
                        <a:t>What is the impact?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&lt;&lt;Explain the benefit and impact of addressing this data group/data elements in AUCDI R3, including clinical safety, continuity of care, clinical documentation/reporting requirements, etc. 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6369"/>
                  </a:ext>
                </a:extLst>
              </a:tr>
              <a:tr h="880212">
                <a:tc>
                  <a:txBody>
                    <a:bodyPr/>
                    <a:lstStyle/>
                    <a:p>
                      <a:r>
                        <a:rPr lang="en-US"/>
                        <a:t>Why now?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&lt;&lt;Why is this a priority for the next 12 months?&gt;&gt;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793642"/>
                  </a:ext>
                </a:extLst>
              </a:tr>
              <a:tr h="8802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&lt;&lt; Name of presenter or key contact for this pitch&gt;&gt;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905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parked">
      <a:dk1>
        <a:srgbClr val="181100"/>
      </a:dk1>
      <a:lt1>
        <a:srgbClr val="F9F8E4"/>
      </a:lt1>
      <a:dk2>
        <a:srgbClr val="FF5212"/>
      </a:dk2>
      <a:lt2>
        <a:srgbClr val="FFB400"/>
      </a:lt2>
      <a:accent1>
        <a:srgbClr val="FF7327"/>
      </a:accent1>
      <a:accent2>
        <a:srgbClr val="5B9BD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0EA207A0AC284CBAD15BD8558DE640" ma:contentTypeVersion="16" ma:contentTypeDescription="Create a new document." ma:contentTypeScope="" ma:versionID="31dff1dc94e3f686a8981bfcd731839d">
  <xsd:schema xmlns:xsd="http://www.w3.org/2001/XMLSchema" xmlns:xs="http://www.w3.org/2001/XMLSchema" xmlns:p="http://schemas.microsoft.com/office/2006/metadata/properties" xmlns:ns2="a7257561-866c-4554-bc08-eb79b398feab" xmlns:ns3="4fe238e6-71a2-4d37-8bfd-4c18f55a3ca0" targetNamespace="http://schemas.microsoft.com/office/2006/metadata/properties" ma:root="true" ma:fieldsID="7ed6dbc04e43d32b88794d2091b63286" ns2:_="" ns3:_="">
    <xsd:import namespace="a7257561-866c-4554-bc08-eb79b398feab"/>
    <xsd:import namespace="4fe238e6-71a2-4d37-8bfd-4c18f55a3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57561-866c-4554-bc08-eb79b398f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38e6-71a2-4d37-8bfd-4c18f55a3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d9826f2-9ee2-4c28-b67c-0246631267ec}" ma:internalName="TaxCatchAll" ma:showField="CatchAllData" ma:web="4fe238e6-71a2-4d37-8bfd-4c18f55a3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257561-866c-4554-bc08-eb79b398feab">
      <Terms xmlns="http://schemas.microsoft.com/office/infopath/2007/PartnerControls"/>
    </lcf76f155ced4ddcb4097134ff3c332f>
    <TaxCatchAll xmlns="4fe238e6-71a2-4d37-8bfd-4c18f55a3c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E93BB-99EB-49D2-8C6B-556854E2D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57561-866c-4554-bc08-eb79b398feab"/>
    <ds:schemaRef ds:uri="4fe238e6-71a2-4d37-8bfd-4c18f55a3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FCB14D-2095-4E73-9DAF-A3ADABF2931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4fe238e6-71a2-4d37-8bfd-4c18f55a3ca0"/>
    <ds:schemaRef ds:uri="a7257561-866c-4554-bc08-eb79b398fea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85694F-BCE9-4F6F-ABE4-2E2B5ADD0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349</Words>
  <Application>Microsoft Macintosh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1_Office Theme</vt:lpstr>
      <vt:lpstr>Sparked AUCDI Backlog Pitch – EOI Form &amp; Instructions</vt:lpstr>
      <vt:lpstr>&lt;&lt;Name of data group to be updated/added&gt;&gt;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Taylor, Nyree (H&amp;B, Parkville)</dc:creator>
  <cp:lastModifiedBy>Black, Madison (H&amp;B, Herston)</cp:lastModifiedBy>
  <cp:revision>9</cp:revision>
  <dcterms:created xsi:type="dcterms:W3CDTF">2025-05-30T05:28:00Z</dcterms:created>
  <dcterms:modified xsi:type="dcterms:W3CDTF">2025-06-03T05:08:23Z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0x0101003F0EA207A0AC284CBAD15BD8558DE640</vt:lpwstr>
  </property>
  <property fmtid="{D5CDD505-2E9C-101B-9397-08002B2CF9AE}" pid="3" name="MediaServiceImageTags">
    <vt:lpwstr/>
  </property>
</Properties>
</file>