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79" r:id="rId3"/>
    <p:sldMasterId id="2147483685" r:id="rId4"/>
  </p:sldMasterIdLst>
  <p:notesMasterIdLst>
    <p:notesMasterId r:id="rId14"/>
  </p:notesMasterIdLst>
  <p:sldIdLst>
    <p:sldId id="272" r:id="rId5"/>
    <p:sldId id="299" r:id="rId6"/>
    <p:sldId id="277" r:id="rId7"/>
    <p:sldId id="288" r:id="rId8"/>
    <p:sldId id="284" r:id="rId9"/>
    <p:sldId id="301" r:id="rId10"/>
    <p:sldId id="302" r:id="rId11"/>
    <p:sldId id="289" r:id="rId12"/>
    <p:sldId id="291" r:id="rId13"/>
  </p:sldIdLst>
  <p:sldSz cx="20104100" cy="11309350"/>
  <p:notesSz cx="6792913" cy="992505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5CE17A-5CC8-801E-3DDE-EE853F55640B}" name="Langer, Verity" initials="LV" userId="S::Verity.Langer@aihw.gov.au::6f900b36-3a22-426b-9b04-16395e952e6a" providerId="AD"/>
  <p188:author id="{6A37AEBC-CEAF-CCB7-8F1A-5E13EA0F94EA}" name="Jefferson, Amber" initials="JA" userId="S::Amber.Jefferson@aihw.gov.au::f2b1d4a4-1cc5-4753-bace-5f7e5c860f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CD8"/>
    <a:srgbClr val="E6E6E6"/>
    <a:srgbClr val="4C72B8"/>
    <a:srgbClr val="653495"/>
    <a:srgbClr val="558ED5"/>
    <a:srgbClr val="AC1E58"/>
    <a:srgbClr val="BE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009" autoAdjust="0"/>
  </p:normalViewPr>
  <p:slideViewPr>
    <p:cSldViewPr>
      <p:cViewPr varScale="1">
        <p:scale>
          <a:sx n="64" d="100"/>
          <a:sy n="64" d="100"/>
        </p:scale>
        <p:origin x="690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7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738" cy="497368"/>
          </a:xfrm>
          <a:prstGeom prst="rect">
            <a:avLst/>
          </a:prstGeom>
        </p:spPr>
        <p:txBody>
          <a:bodyPr vert="horz" lIns="48655" tIns="24328" rIns="48655" bIns="24328" rtlCol="0"/>
          <a:lstStyle>
            <a:lvl1pPr algn="l">
              <a:defRPr sz="6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566" y="0"/>
            <a:ext cx="2943738" cy="497368"/>
          </a:xfrm>
          <a:prstGeom prst="rect">
            <a:avLst/>
          </a:prstGeom>
        </p:spPr>
        <p:txBody>
          <a:bodyPr vert="horz" lIns="48655" tIns="24328" rIns="48655" bIns="24328" rtlCol="0"/>
          <a:lstStyle>
            <a:lvl1pPr algn="r">
              <a:defRPr sz="600"/>
            </a:lvl1pPr>
          </a:lstStyle>
          <a:p>
            <a:fld id="{D4AC4BD6-8DDD-4043-A041-2D5F858EAFFB}" type="datetimeFigureOut">
              <a:rPr lang="en-AU" smtClean="0"/>
              <a:t>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55" tIns="24328" rIns="48655" bIns="2432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077" y="4775839"/>
            <a:ext cx="5434759" cy="3909277"/>
          </a:xfrm>
          <a:prstGeom prst="rect">
            <a:avLst/>
          </a:prstGeom>
        </p:spPr>
        <p:txBody>
          <a:bodyPr vert="horz" lIns="48655" tIns="24328" rIns="48655" bIns="24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684"/>
            <a:ext cx="2943738" cy="497367"/>
          </a:xfrm>
          <a:prstGeom prst="rect">
            <a:avLst/>
          </a:prstGeom>
        </p:spPr>
        <p:txBody>
          <a:bodyPr vert="horz" lIns="48655" tIns="24328" rIns="48655" bIns="24328" rtlCol="0" anchor="b"/>
          <a:lstStyle>
            <a:lvl1pPr algn="l">
              <a:defRPr sz="6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566" y="9427684"/>
            <a:ext cx="2943738" cy="497367"/>
          </a:xfrm>
          <a:prstGeom prst="rect">
            <a:avLst/>
          </a:prstGeom>
        </p:spPr>
        <p:txBody>
          <a:bodyPr vert="horz" lIns="48655" tIns="24328" rIns="48655" bIns="24328" rtlCol="0" anchor="b"/>
          <a:lstStyle>
            <a:lvl1pPr algn="r">
              <a:defRPr sz="600"/>
            </a:lvl1pPr>
          </a:lstStyle>
          <a:p>
            <a:fld id="{23816FF9-C836-4C7C-88AD-407F004CF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27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692"/>
              </a:lnSpc>
              <a:spcBef>
                <a:spcPts val="319"/>
              </a:spcBef>
              <a:spcAft>
                <a:spcPts val="319"/>
              </a:spcAft>
              <a:buFont typeface="Arial" panose="020B0604020202020204" pitchFamily="34" charset="0"/>
              <a:buNone/>
            </a:pPr>
            <a:endParaRPr lang="en-AU" sz="1000" dirty="0"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96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31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56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48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38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32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39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86552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7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6FF9-C836-4C7C-88AD-407F004CFA1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1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44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 userDrawn="1"/>
        </p:nvSpPr>
        <p:spPr>
          <a:xfrm>
            <a:off x="0" y="4"/>
            <a:ext cx="15585357" cy="1130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32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33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Purple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11816994" y="12405"/>
            <a:ext cx="8287096" cy="11296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2632673" y="1057977"/>
            <a:ext cx="8726059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867468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624050" y="3573428"/>
            <a:ext cx="4648200" cy="464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Breakout,</a:t>
            </a:r>
            <a:br>
              <a:rPr lang="en-US" dirty="0"/>
            </a:br>
            <a:r>
              <a:rPr lang="en-US" dirty="0"/>
              <a:t>short blurb or quotation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76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5" y="0"/>
            <a:ext cx="15585336" cy="1130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32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33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8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Blu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 userDrawn="1"/>
        </p:nvSpPr>
        <p:spPr>
          <a:xfrm>
            <a:off x="-2" y="0"/>
            <a:ext cx="20099545" cy="447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2474728" y="458280"/>
            <a:ext cx="161423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3700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474913" y="2397125"/>
            <a:ext cx="16141700" cy="699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Paragraph 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3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Blue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6" y="0"/>
            <a:ext cx="9404823" cy="11308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461528" y="10195857"/>
            <a:ext cx="1614334" cy="651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301019" y="1194195"/>
            <a:ext cx="7966075" cy="8326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19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317" y="3817513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07317" y="4740275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00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Blue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0"/>
          <p:cNvSpPr/>
          <p:nvPr userDrawn="1"/>
        </p:nvSpPr>
        <p:spPr>
          <a:xfrm>
            <a:off x="2632673" y="1057977"/>
            <a:ext cx="7389943" cy="7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 userDrawn="1"/>
        </p:nvSpPr>
        <p:spPr>
          <a:xfrm>
            <a:off x="10783786" y="1057977"/>
            <a:ext cx="7389943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938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599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84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Blue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 userDrawn="1"/>
        </p:nvSpPr>
        <p:spPr>
          <a:xfrm>
            <a:off x="11988189" y="0"/>
            <a:ext cx="8115909" cy="1129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 userDrawn="1"/>
        </p:nvSpPr>
        <p:spPr>
          <a:xfrm>
            <a:off x="2632673" y="1057977"/>
            <a:ext cx="8726059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867468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624050" y="3573428"/>
            <a:ext cx="4648200" cy="464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Breakout,</a:t>
            </a:r>
            <a:br>
              <a:rPr lang="en-US" dirty="0"/>
            </a:br>
            <a:r>
              <a:rPr lang="en-US" dirty="0"/>
              <a:t>short blurb or quotation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01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5" y="5"/>
            <a:ext cx="15585336" cy="11308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32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33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13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Green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 userDrawn="1"/>
        </p:nvSpPr>
        <p:spPr>
          <a:xfrm>
            <a:off x="0" y="0"/>
            <a:ext cx="20099546" cy="447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2474728" y="458280"/>
            <a:ext cx="161423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3700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474913" y="2397125"/>
            <a:ext cx="16141700" cy="699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Paragraph 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02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Green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2" y="0"/>
            <a:ext cx="9404844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461528" y="10195857"/>
            <a:ext cx="1614334" cy="651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301019" y="1194195"/>
            <a:ext cx="7966075" cy="8326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19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317" y="3817513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07317" y="4740275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33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Green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0"/>
          <p:cNvSpPr/>
          <p:nvPr userDrawn="1"/>
        </p:nvSpPr>
        <p:spPr>
          <a:xfrm>
            <a:off x="2632673" y="1057977"/>
            <a:ext cx="7389942" cy="7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10783785" y="1057977"/>
            <a:ext cx="7389944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938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599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Re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 userDrawn="1"/>
        </p:nvSpPr>
        <p:spPr>
          <a:xfrm>
            <a:off x="1970" y="0"/>
            <a:ext cx="20102130" cy="4475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2474728" y="458280"/>
            <a:ext cx="161423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3700"/>
              <a:t>Click to edit Master title style</a:t>
            </a:r>
            <a:endParaRPr sz="370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474913" y="2397125"/>
            <a:ext cx="16141700" cy="699135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Paragraph Body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Green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11988100" y="1"/>
            <a:ext cx="8116003" cy="1129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 userDrawn="1"/>
        </p:nvSpPr>
        <p:spPr>
          <a:xfrm>
            <a:off x="2632673" y="1057977"/>
            <a:ext cx="8726059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867468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624050" y="3573428"/>
            <a:ext cx="4648200" cy="464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Breakout,</a:t>
            </a:r>
            <a:br>
              <a:rPr lang="en-US" dirty="0"/>
            </a:br>
            <a:r>
              <a:rPr lang="en-US" dirty="0"/>
              <a:t>short blurb or quotation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6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Re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-3" y="0"/>
            <a:ext cx="9404812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461528" y="10195857"/>
            <a:ext cx="1614334" cy="651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301019" y="1194195"/>
            <a:ext cx="7966075" cy="8326103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19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317" y="3817513"/>
            <a:ext cx="5391934" cy="983788"/>
          </a:xfrm>
          <a:prstGeom prst="rect">
            <a:avLst/>
          </a:prstGeom>
        </p:spPr>
        <p:txBody>
          <a:bodyPr/>
          <a:lstStyle>
            <a:lvl1pPr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07317" y="4740275"/>
            <a:ext cx="5391934" cy="983788"/>
          </a:xfrm>
          <a:prstGeom prst="rect">
            <a:avLst/>
          </a:prstGeom>
        </p:spPr>
        <p:txBody>
          <a:bodyPr/>
          <a:lstStyle>
            <a:lvl1pPr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Re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 userDrawn="1"/>
        </p:nvSpPr>
        <p:spPr>
          <a:xfrm>
            <a:off x="2668311" y="1062701"/>
            <a:ext cx="7389943" cy="700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7389943" cy="745165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object 14"/>
          <p:cNvSpPr/>
          <p:nvPr userDrawn="1"/>
        </p:nvSpPr>
        <p:spPr>
          <a:xfrm>
            <a:off x="10783599" y="1062701"/>
            <a:ext cx="7389943" cy="700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938" y="1190625"/>
            <a:ext cx="6781800" cy="428625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599" y="2171701"/>
            <a:ext cx="7389943" cy="745165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5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Re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11834763" y="0"/>
            <a:ext cx="8269321" cy="1129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 userDrawn="1"/>
        </p:nvSpPr>
        <p:spPr>
          <a:xfrm>
            <a:off x="2668311" y="1062701"/>
            <a:ext cx="7389943" cy="7005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8674683" cy="745165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624050" y="3573428"/>
            <a:ext cx="4648200" cy="4648200"/>
          </a:xfrm>
          <a:prstGeom prst="rect">
            <a:avLst/>
          </a:prstGeom>
        </p:spPr>
        <p:txBody>
          <a:bodyPr anchor="ctr"/>
          <a:lstStyle>
            <a:lvl1pPr algn="ctr">
              <a:defRPr sz="40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Breakout,</a:t>
            </a:r>
            <a:br>
              <a:rPr lang="en-US" dirty="0"/>
            </a:br>
            <a:r>
              <a:rPr lang="en-US" dirty="0"/>
              <a:t>short blurb or quotation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8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-3" y="11"/>
            <a:ext cx="15585336" cy="11308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32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33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03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Purp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1"/>
            <a:ext cx="20104100" cy="447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2474728" y="458280"/>
            <a:ext cx="161423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3700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474913" y="2397125"/>
            <a:ext cx="16141700" cy="699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Paragraph Body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30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Purple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0"/>
            <a:ext cx="9404823" cy="11308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 userDrawn="1"/>
        </p:nvSpPr>
        <p:spPr>
          <a:xfrm>
            <a:off x="461528" y="10195857"/>
            <a:ext cx="1614334" cy="651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301019" y="1194195"/>
            <a:ext cx="7966075" cy="8326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19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07317" y="3817513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07317" y="4740275"/>
            <a:ext cx="5391934" cy="983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5450" b="1">
                <a:solidFill>
                  <a:schemeClr val="bg1"/>
                </a:solidFill>
              </a:defRPr>
            </a:lvl2pPr>
            <a:lvl3pPr>
              <a:defRPr sz="5450" b="1">
                <a:solidFill>
                  <a:schemeClr val="bg1"/>
                </a:solidFill>
              </a:defRPr>
            </a:lvl3pPr>
            <a:lvl4pPr>
              <a:defRPr sz="5450" b="1">
                <a:solidFill>
                  <a:schemeClr val="bg1"/>
                </a:solidFill>
              </a:defRPr>
            </a:lvl4pPr>
            <a:lvl5pPr>
              <a:defRPr sz="54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Text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29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HW Purple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0"/>
          <p:cNvSpPr/>
          <p:nvPr userDrawn="1"/>
        </p:nvSpPr>
        <p:spPr>
          <a:xfrm>
            <a:off x="2632673" y="1057977"/>
            <a:ext cx="7389932" cy="7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 userDrawn="1"/>
        </p:nvSpPr>
        <p:spPr>
          <a:xfrm>
            <a:off x="10783786" y="1057977"/>
            <a:ext cx="7389943" cy="7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 userDrawn="1"/>
        </p:nvSpPr>
        <p:spPr>
          <a:xfrm>
            <a:off x="607258" y="10341517"/>
            <a:ext cx="293234" cy="359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/>
          <p:nvPr userDrawn="1"/>
        </p:nvSpPr>
        <p:spPr>
          <a:xfrm>
            <a:off x="953897" y="10341549"/>
            <a:ext cx="248746" cy="359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 userDrawn="1"/>
        </p:nvSpPr>
        <p:spPr>
          <a:xfrm>
            <a:off x="1452175" y="10341622"/>
            <a:ext cx="96824" cy="359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 userDrawn="1"/>
        </p:nvSpPr>
        <p:spPr>
          <a:xfrm>
            <a:off x="1604181" y="10341507"/>
            <a:ext cx="325508" cy="35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 userDrawn="1"/>
        </p:nvSpPr>
        <p:spPr>
          <a:xfrm>
            <a:off x="1257846" y="10341591"/>
            <a:ext cx="187397" cy="359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8311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41650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938" y="1190625"/>
            <a:ext cx="6781800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599" y="2171701"/>
            <a:ext cx="7389943" cy="74516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/>
              <a:t>Paragraph body text</a:t>
            </a:r>
          </a:p>
        </p:txBody>
      </p:sp>
      <p:sp>
        <p:nvSpPr>
          <p:cNvPr id="28" name="object 3"/>
          <p:cNvSpPr/>
          <p:nvPr userDrawn="1"/>
        </p:nvSpPr>
        <p:spPr>
          <a:xfrm>
            <a:off x="680" y="0"/>
            <a:ext cx="1942286" cy="445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 userDrawn="1"/>
        </p:nvSpPr>
        <p:spPr>
          <a:xfrm>
            <a:off x="18022005" y="10072992"/>
            <a:ext cx="1982533" cy="12355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69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4"/>
            <a:ext cx="15585357" cy="11308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15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16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 Placeholder 44"/>
          <p:cNvSpPr txBox="1">
            <a:spLocks/>
          </p:cNvSpPr>
          <p:nvPr userDrawn="1"/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Heading Text</a:t>
            </a:r>
            <a:endParaRPr lang="en-AU" kern="0" dirty="0"/>
          </a:p>
        </p:txBody>
      </p:sp>
      <p:sp>
        <p:nvSpPr>
          <p:cNvPr id="30" name="Text Placeholder 44"/>
          <p:cNvSpPr txBox="1">
            <a:spLocks/>
          </p:cNvSpPr>
          <p:nvPr userDrawn="1"/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Heading Text</a:t>
            </a:r>
            <a:endParaRPr lang="en-AU" kern="0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 userDrawn="1"/>
        </p:nvSpPr>
        <p:spPr>
          <a:xfrm>
            <a:off x="-3" y="11"/>
            <a:ext cx="15585336" cy="113085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8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44"/>
          <p:cNvSpPr txBox="1">
            <a:spLocks/>
          </p:cNvSpPr>
          <p:nvPr userDrawn="1"/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Heading Text</a:t>
            </a:r>
            <a:endParaRPr lang="en-AU" kern="0" dirty="0"/>
          </a:p>
        </p:txBody>
      </p:sp>
      <p:sp>
        <p:nvSpPr>
          <p:cNvPr id="16" name="Text Placeholder 44"/>
          <p:cNvSpPr txBox="1">
            <a:spLocks/>
          </p:cNvSpPr>
          <p:nvPr userDrawn="1"/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Heading Text</a:t>
            </a:r>
            <a:endParaRPr lang="en-AU" kern="0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6252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 userDrawn="1"/>
        </p:nvSpPr>
        <p:spPr>
          <a:xfrm>
            <a:off x="5" y="0"/>
            <a:ext cx="15585336" cy="11308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9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10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44"/>
          <p:cNvSpPr txBox="1">
            <a:spLocks/>
          </p:cNvSpPr>
          <p:nvPr userDrawn="1"/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Heading Text</a:t>
            </a:r>
            <a:endParaRPr lang="en-AU" kern="0" dirty="0"/>
          </a:p>
        </p:txBody>
      </p:sp>
      <p:sp>
        <p:nvSpPr>
          <p:cNvPr id="17" name="Text Placeholder 44"/>
          <p:cNvSpPr txBox="1">
            <a:spLocks/>
          </p:cNvSpPr>
          <p:nvPr userDrawn="1"/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Heading Text</a:t>
            </a:r>
            <a:endParaRPr lang="en-AU" kern="0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136347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/>
          <p:nvPr userDrawn="1"/>
        </p:nvSpPr>
        <p:spPr>
          <a:xfrm>
            <a:off x="5" y="5"/>
            <a:ext cx="15585336" cy="11308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144019" y="9849396"/>
            <a:ext cx="1346200" cy="877526"/>
            <a:chOff x="18144019" y="9849396"/>
            <a:chExt cx="1346200" cy="877526"/>
          </a:xfrm>
        </p:grpSpPr>
        <p:sp>
          <p:nvSpPr>
            <p:cNvPr id="20" name="object 3"/>
            <p:cNvSpPr txBox="1"/>
            <p:nvPr userDrawn="1"/>
          </p:nvSpPr>
          <p:spPr>
            <a:xfrm>
              <a:off x="18144019" y="10300202"/>
              <a:ext cx="1346200" cy="426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74345">
                <a:lnSpc>
                  <a:spcPct val="116799"/>
                </a:lnSpc>
                <a:spcBef>
                  <a:spcPts val="100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Stronger</a:t>
              </a:r>
              <a:r>
                <a:rPr sz="750" b="1" spc="-7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evidence,  better</a:t>
              </a:r>
              <a:r>
                <a:rPr sz="750" b="1" spc="-20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decisions,</a:t>
              </a:r>
              <a:endParaRPr sz="750" dirty="0">
                <a:latin typeface="Open Sans Semibold"/>
                <a:cs typeface="Open Sans Semibold"/>
              </a:endParaRPr>
            </a:p>
            <a:p>
              <a:pPr marL="12700">
                <a:lnSpc>
                  <a:spcPct val="100000"/>
                </a:lnSpc>
                <a:spcBef>
                  <a:spcPts val="155"/>
                </a:spcBef>
              </a:pP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improved health and</a:t>
              </a:r>
              <a:r>
                <a:rPr sz="750" b="1" spc="-5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 </a:t>
              </a:r>
              <a:r>
                <a:rPr sz="750" b="1" spc="-5" dirty="0">
                  <a:solidFill>
                    <a:srgbClr val="61656C"/>
                  </a:solidFill>
                  <a:latin typeface="Open Sans Semibold"/>
                  <a:cs typeface="Open Sans Semibold"/>
                </a:rPr>
                <a:t>welfare</a:t>
              </a:r>
              <a:endParaRPr sz="750" dirty="0">
                <a:latin typeface="Open Sans Semibold"/>
                <a:cs typeface="Open Sans Semibold"/>
              </a:endParaRPr>
            </a:p>
          </p:txBody>
        </p:sp>
        <p:sp>
          <p:nvSpPr>
            <p:cNvPr id="21" name="object 4"/>
            <p:cNvSpPr/>
            <p:nvPr userDrawn="1"/>
          </p:nvSpPr>
          <p:spPr>
            <a:xfrm>
              <a:off x="18163038" y="9849407"/>
              <a:ext cx="293235" cy="359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 userDrawn="1"/>
          </p:nvSpPr>
          <p:spPr>
            <a:xfrm>
              <a:off x="18509688" y="9849438"/>
              <a:ext cx="248746" cy="3596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 userDrawn="1"/>
          </p:nvSpPr>
          <p:spPr>
            <a:xfrm>
              <a:off x="19007977" y="9849511"/>
              <a:ext cx="96813" cy="359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 userDrawn="1"/>
          </p:nvSpPr>
          <p:spPr>
            <a:xfrm>
              <a:off x="19159973" y="9849396"/>
              <a:ext cx="325507" cy="3596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/>
            <p:nvPr userDrawn="1"/>
          </p:nvSpPr>
          <p:spPr>
            <a:xfrm>
              <a:off x="18813636" y="9849480"/>
              <a:ext cx="187386" cy="359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0"/>
          <p:cNvSpPr/>
          <p:nvPr userDrawn="1"/>
        </p:nvSpPr>
        <p:spPr>
          <a:xfrm>
            <a:off x="556873" y="590338"/>
            <a:ext cx="2546623" cy="746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 Placeholder 44"/>
          <p:cNvSpPr txBox="1">
            <a:spLocks/>
          </p:cNvSpPr>
          <p:nvPr userDrawn="1"/>
        </p:nvSpPr>
        <p:spPr>
          <a:xfrm>
            <a:off x="5327650" y="5045075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545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Heading Text</a:t>
            </a:r>
            <a:endParaRPr lang="en-AU" kern="0" dirty="0"/>
          </a:p>
        </p:txBody>
      </p:sp>
      <p:sp>
        <p:nvSpPr>
          <p:cNvPr id="28" name="Text Placeholder 44"/>
          <p:cNvSpPr txBox="1">
            <a:spLocks/>
          </p:cNvSpPr>
          <p:nvPr userDrawn="1"/>
        </p:nvSpPr>
        <p:spPr>
          <a:xfrm>
            <a:off x="5327650" y="5967837"/>
            <a:ext cx="9129713" cy="914400"/>
          </a:xfrm>
          <a:prstGeom prst="rect">
            <a:avLst/>
          </a:prstGeom>
        </p:spPr>
        <p:txBody>
          <a:bodyPr/>
          <a:lstStyle>
            <a:lvl1pPr marL="0"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Heading Text</a:t>
            </a:r>
            <a:endParaRPr lang="en-AU" kern="0" dirty="0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0281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9122" y="5045075"/>
            <a:ext cx="12758241" cy="914400"/>
          </a:xfrm>
        </p:spPr>
        <p:txBody>
          <a:bodyPr/>
          <a:lstStyle/>
          <a:p>
            <a:r>
              <a:rPr lang="en-AU" dirty="0"/>
              <a:t>National primary care reporting: the need for a data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99122" y="6734795"/>
            <a:ext cx="12758241" cy="1872208"/>
          </a:xfrm>
        </p:spPr>
        <p:txBody>
          <a:bodyPr/>
          <a:lstStyle/>
          <a:p>
            <a:endParaRPr lang="en-AU" sz="3600" dirty="0"/>
          </a:p>
          <a:p>
            <a:r>
              <a:rPr lang="en-AU" sz="3600" dirty="0"/>
              <a:t>Jenna Haddin</a:t>
            </a:r>
          </a:p>
          <a:p>
            <a:r>
              <a:rPr lang="en-AU" sz="3600" dirty="0"/>
              <a:t>Primary Health Care Data Development Unit</a:t>
            </a:r>
          </a:p>
          <a:p>
            <a:endParaRPr lang="en-AU" sz="3600" dirty="0"/>
          </a:p>
          <a:p>
            <a:r>
              <a:rPr lang="en-AU" sz="3600" dirty="0"/>
              <a:t>Australian Institute of Health and Welfare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2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8543-1C1A-40A5-AF60-A8A606B38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3138" y="2558331"/>
            <a:ext cx="4896544" cy="4946848"/>
          </a:xfrm>
        </p:spPr>
        <p:txBody>
          <a:bodyPr/>
          <a:lstStyle/>
          <a:p>
            <a:pPr algn="l"/>
            <a:r>
              <a:rPr lang="en-AU" sz="4000" b="1" dirty="0"/>
              <a:t>S</a:t>
            </a:r>
            <a:r>
              <a:rPr lang="en-AU" sz="4000" b="1" kern="0" dirty="0"/>
              <a:t>tronger evidence, better decisions, </a:t>
            </a:r>
            <a:br>
              <a:rPr lang="en-AU" sz="4000" b="1" kern="0" dirty="0"/>
            </a:br>
            <a:r>
              <a:rPr lang="en-AU" sz="4000" b="1" kern="0" dirty="0"/>
              <a:t>improved health and wellbeing for all Australians </a:t>
            </a:r>
          </a:p>
          <a:p>
            <a:pPr algn="l"/>
            <a:endParaRPr lang="en-AU" sz="2400" b="0" i="0" u="none" strike="noStrike" baseline="0" dirty="0">
              <a:latin typeface="Open Sans" panose="020B0606030504020204" pitchFamily="34" charset="0"/>
            </a:endParaRPr>
          </a:p>
          <a:p>
            <a:endParaRPr lang="en-AU" sz="24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AD03C35-BB07-07AF-1A0C-A8210E0E71F9}"/>
              </a:ext>
            </a:extLst>
          </p:cNvPr>
          <p:cNvSpPr txBox="1">
            <a:spLocks/>
          </p:cNvSpPr>
          <p:nvPr/>
        </p:nvSpPr>
        <p:spPr>
          <a:xfrm>
            <a:off x="8827914" y="2558331"/>
            <a:ext cx="10148109" cy="7776864"/>
          </a:xfrm>
          <a:prstGeom prst="rect">
            <a:avLst/>
          </a:prstGeom>
        </p:spPr>
        <p:txBody>
          <a:bodyPr/>
          <a:lstStyle>
            <a:lvl1pPr marL="0" eaLnBrk="1" hangingPunct="1">
              <a:defRPr sz="475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eaLnBrk="1" hangingPunct="1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545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br>
              <a:rPr lang="en-AU" sz="1800" kern="0" dirty="0">
                <a:solidFill>
                  <a:schemeClr val="tx1"/>
                </a:solidFill>
              </a:rPr>
            </a:br>
            <a:endParaRPr lang="en-AU" sz="1800" kern="0" dirty="0">
              <a:solidFill>
                <a:schemeClr val="tx1"/>
              </a:solidFill>
            </a:endParaRPr>
          </a:p>
          <a:p>
            <a:endParaRPr lang="en-AU" sz="1800" kern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99707-5343-0149-C136-13B26242F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18" y="3350419"/>
            <a:ext cx="11218893" cy="60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8543-1C1A-40A5-AF60-A8A606B38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9122" y="3710459"/>
            <a:ext cx="4104456" cy="2160240"/>
          </a:xfrm>
        </p:spPr>
        <p:txBody>
          <a:bodyPr/>
          <a:lstStyle/>
          <a:p>
            <a:r>
              <a:rPr lang="en-AU" sz="4000" b="1" i="0" u="none" strike="noStrike" baseline="0" dirty="0">
                <a:latin typeface="Open Sans" panose="020B0606030504020204" pitchFamily="34" charset="0"/>
              </a:rPr>
              <a:t>A focus on data about people</a:t>
            </a:r>
            <a:endParaRPr lang="en-AU" b="1" dirty="0"/>
          </a:p>
          <a:p>
            <a:endParaRPr lang="en-AU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516F32-FAF6-4417-AE8A-D86422713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58" y="542107"/>
            <a:ext cx="8726715" cy="92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2362-5345-C3D3-F3D8-327B3A50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28" y="458280"/>
            <a:ext cx="16142330" cy="568104"/>
          </a:xfrm>
        </p:spPr>
        <p:txBody>
          <a:bodyPr/>
          <a:lstStyle/>
          <a:p>
            <a:r>
              <a:rPr lang="en-AU" sz="3600" dirty="0"/>
              <a:t>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47C9D-31FF-139B-CFB7-FE5E3C060555}"/>
              </a:ext>
            </a:extLst>
          </p:cNvPr>
          <p:cNvSpPr txBox="1"/>
          <p:nvPr/>
        </p:nvSpPr>
        <p:spPr>
          <a:xfrm>
            <a:off x="6235626" y="10181887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Data from Australia’s health 2022 https://www.aihw.gov.au/reports-data/australias-health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4C6A3-CD78-94DC-4275-64E8AC13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38" y="2078170"/>
            <a:ext cx="11017224" cy="72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C87C-4CBB-2C59-957D-52145941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28" y="458280"/>
            <a:ext cx="16142330" cy="568104"/>
          </a:xfrm>
        </p:spPr>
        <p:txBody>
          <a:bodyPr/>
          <a:lstStyle/>
          <a:p>
            <a:r>
              <a:rPr lang="en-AU" sz="3600" dirty="0"/>
              <a:t>Primary health care data development</a:t>
            </a:r>
          </a:p>
        </p:txBody>
      </p:sp>
      <p:pic>
        <p:nvPicPr>
          <p:cNvPr id="5" name="Picture 4" descr="A diagram of a health care system&#10;&#10;Description automatically generated">
            <a:extLst>
              <a:ext uri="{FF2B5EF4-FFF2-40B4-BE49-F238E27FC236}">
                <a16:creationId xmlns:a16="http://schemas.microsoft.com/office/drawing/2014/main" id="{9AD0F70B-7138-6467-76C1-089A180AC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6" y="1622227"/>
            <a:ext cx="16028714" cy="90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rectangles&#10;&#10;Description automatically generated">
            <a:extLst>
              <a:ext uri="{FF2B5EF4-FFF2-40B4-BE49-F238E27FC236}">
                <a16:creationId xmlns:a16="http://schemas.microsoft.com/office/drawing/2014/main" id="{85D04293-26F9-C2BD-A065-982FC2D5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57" y="2054275"/>
            <a:ext cx="9243985" cy="85848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FEA102-5E2C-9E11-85E1-4D0626D1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28" y="458280"/>
            <a:ext cx="16142330" cy="568104"/>
          </a:xfrm>
        </p:spPr>
        <p:txBody>
          <a:bodyPr/>
          <a:lstStyle/>
          <a:p>
            <a:r>
              <a:rPr lang="en-AU" sz="3600" dirty="0"/>
              <a:t>Areas of importance for a primary health care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3871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5008DF-683F-9D07-4510-4D2B86FD93DC}"/>
              </a:ext>
            </a:extLst>
          </p:cNvPr>
          <p:cNvSpPr/>
          <p:nvPr/>
        </p:nvSpPr>
        <p:spPr>
          <a:xfrm>
            <a:off x="1195066" y="2705454"/>
            <a:ext cx="5616624" cy="6768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A9F666-DF18-FF12-C146-8453EAC1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728" y="458280"/>
            <a:ext cx="16142330" cy="568104"/>
          </a:xfrm>
        </p:spPr>
        <p:txBody>
          <a:bodyPr/>
          <a:lstStyle/>
          <a:p>
            <a:r>
              <a:rPr lang="en-AU" sz="3600" dirty="0"/>
              <a:t>The need for interoperability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A5DDE-90B3-676B-6D17-38CFDF11212E}"/>
              </a:ext>
            </a:extLst>
          </p:cNvPr>
          <p:cNvSpPr txBox="1"/>
          <p:nvPr/>
        </p:nvSpPr>
        <p:spPr>
          <a:xfrm>
            <a:off x="1627114" y="3137502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6"/>
                </a:solidFill>
              </a:rPr>
              <a:t>Clinical information systems</a:t>
            </a:r>
          </a:p>
          <a:p>
            <a:r>
              <a:rPr lang="en-AU" sz="3200" dirty="0"/>
              <a:t>(where the data is collected)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Best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Medical 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err="1"/>
              <a:t>ZedMed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Genie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Communicare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err="1"/>
              <a:t>PractiX</a:t>
            </a: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963EBC-E11B-402A-3247-D7B5ACADB6EE}"/>
              </a:ext>
            </a:extLst>
          </p:cNvPr>
          <p:cNvSpPr/>
          <p:nvPr/>
        </p:nvSpPr>
        <p:spPr>
          <a:xfrm>
            <a:off x="7243738" y="2672578"/>
            <a:ext cx="5616624" cy="67687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CA121F-08B8-1BE0-0BD0-23899486A820}"/>
              </a:ext>
            </a:extLst>
          </p:cNvPr>
          <p:cNvSpPr/>
          <p:nvPr/>
        </p:nvSpPr>
        <p:spPr>
          <a:xfrm>
            <a:off x="13292410" y="2672578"/>
            <a:ext cx="5616624" cy="67687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F66B3-0BDB-CBF3-DFCC-883339FB9981}"/>
              </a:ext>
            </a:extLst>
          </p:cNvPr>
          <p:cNvSpPr txBox="1"/>
          <p:nvPr/>
        </p:nvSpPr>
        <p:spPr>
          <a:xfrm>
            <a:off x="7675786" y="3104999"/>
            <a:ext cx="5112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4"/>
                </a:solidFill>
              </a:rPr>
              <a:t>Native terminologies</a:t>
            </a:r>
          </a:p>
          <a:p>
            <a:r>
              <a:rPr lang="en-AU" sz="3200" dirty="0"/>
              <a:t>(how the data is recorded)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Pyefinch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Docle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ICPC-2 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SNOMED 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6BE5DA-1215-C163-BD81-F06AF8EA4486}"/>
              </a:ext>
            </a:extLst>
          </p:cNvPr>
          <p:cNvSpPr txBox="1"/>
          <p:nvPr/>
        </p:nvSpPr>
        <p:spPr>
          <a:xfrm>
            <a:off x="13724458" y="3134768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3"/>
                </a:solidFill>
              </a:rPr>
              <a:t>Data extraction tools</a:t>
            </a:r>
          </a:p>
          <a:p>
            <a:r>
              <a:rPr lang="en-AU" sz="3200" dirty="0"/>
              <a:t>(how the data is extracted)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Pen CS – CAT4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Outcome Health – POLAR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Primary Sense</a:t>
            </a:r>
          </a:p>
        </p:txBody>
      </p:sp>
    </p:spTree>
    <p:extLst>
      <p:ext uri="{BB962C8B-B14F-4D97-AF65-F5344CB8AC3E}">
        <p14:creationId xmlns:p14="http://schemas.microsoft.com/office/powerpoint/2010/main" val="37791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6D56D-0F67-195D-EAED-A8BB818E5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So what?</a:t>
            </a:r>
          </a:p>
        </p:txBody>
      </p:sp>
      <p:pic>
        <p:nvPicPr>
          <p:cNvPr id="4" name="Picture 3" descr="A diagram of relationships with colorful squares&#10;&#10;Description automatically generated">
            <a:extLst>
              <a:ext uri="{FF2B5EF4-FFF2-40B4-BE49-F238E27FC236}">
                <a16:creationId xmlns:a16="http://schemas.microsoft.com/office/drawing/2014/main" id="{0B0B34CB-94E0-914F-AC8A-72B1399C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14" y="2358787"/>
            <a:ext cx="7032451" cy="65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9122" y="5045075"/>
            <a:ext cx="12758241" cy="914400"/>
          </a:xfrm>
        </p:spPr>
        <p:txBody>
          <a:bodyPr/>
          <a:lstStyle/>
          <a:p>
            <a:r>
              <a:rPr lang="en-AU" sz="6600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7E0C0-042D-D00D-FBE8-D6BF5DB263BC}"/>
              </a:ext>
            </a:extLst>
          </p:cNvPr>
          <p:cNvSpPr txBox="1"/>
          <p:nvPr/>
        </p:nvSpPr>
        <p:spPr>
          <a:xfrm>
            <a:off x="1715656" y="7598891"/>
            <a:ext cx="10051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primaryhealthcare@aihw.gov.au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064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2IZ8vzfP"/>
  <p:tag name="ARTICULATE_SLIDE_THUMBNAIL_REFRESH" val="1"/>
  <p:tag name="ARTICULATE_DESIGN_ID_AIHW RED COVER" val="bVHupY9N"/>
  <p:tag name="ARTICULATE_DESIGN_ID_CUSTOM DESIGN" val="8TjVBBCT"/>
  <p:tag name="ARTICULATE_DESIGN_ID_1_CUSTOM DESIGN" val="Am58je0z"/>
  <p:tag name="ARTICULATE_DESIGN_ID_2_CUSTOM DESIGN" val="9PpQqpI8"/>
  <p:tag name="ARTICULATE_DESIGN_ID_AIHW PURPLE TITLE" val="wl808OrC"/>
  <p:tag name="ARTICULATE_DESIGN_ID_AIHW PURPLE COVER" val="neXzw9ZX"/>
  <p:tag name="ARTICULATE_DESIGN_ID_AIHW BLUE COVER" val="WdaHJsJ0"/>
  <p:tag name="ARTICULATE_DESIGN_ID_AIHW GREEN COVER" val="ro0iLAo1"/>
  <p:tag name="ARTICULATE_SLIDE_COUNT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IHW Red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design Template.pptx" id="{6EE62491-112B-41A9-9FA5-F4B4B9A5C281}" vid="{6FF1053B-9E5D-4178-BF08-21671995C4A7}"/>
    </a:ext>
  </a:extLst>
</a:theme>
</file>

<file path=ppt/theme/theme2.xml><?xml version="1.0" encoding="utf-8"?>
<a:theme xmlns:a="http://schemas.openxmlformats.org/drawingml/2006/main" name="AIHW Purple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design Template.pptx" id="{6EE62491-112B-41A9-9FA5-F4B4B9A5C281}" vid="{C00C2F1E-F399-4CCB-9059-E5CF94C929CD}"/>
    </a:ext>
  </a:extLst>
</a:theme>
</file>

<file path=ppt/theme/theme3.xml><?xml version="1.0" encoding="utf-8"?>
<a:theme xmlns:a="http://schemas.openxmlformats.org/drawingml/2006/main" name="AIHW Blue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design Template.pptx" id="{6EE62491-112B-41A9-9FA5-F4B4B9A5C281}" vid="{BFBC4A37-82B8-42EB-B0CB-51A6C03B337D}"/>
    </a:ext>
  </a:extLst>
</a:theme>
</file>

<file path=ppt/theme/theme4.xml><?xml version="1.0" encoding="utf-8"?>
<a:theme xmlns:a="http://schemas.openxmlformats.org/drawingml/2006/main" name="AIHW Gree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design Template.pptx" id="{6EE62491-112B-41A9-9FA5-F4B4B9A5C281}" vid="{D1BA19DA-C3F3-405A-8021-8BEA025002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design Template</Template>
  <TotalTime>2094</TotalTime>
  <Words>160</Words>
  <Application>Microsoft Office PowerPoint</Application>
  <PresentationFormat>Custom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AIHW Red Cover</vt:lpstr>
      <vt:lpstr>AIHW Purple Cover</vt:lpstr>
      <vt:lpstr>AIHW Blue Cover</vt:lpstr>
      <vt:lpstr>AIHW Green Cover</vt:lpstr>
      <vt:lpstr>PowerPoint Presentation</vt:lpstr>
      <vt:lpstr>PowerPoint Presentation</vt:lpstr>
      <vt:lpstr>PowerPoint Presentation</vt:lpstr>
      <vt:lpstr>Progress</vt:lpstr>
      <vt:lpstr>Primary health care data development</vt:lpstr>
      <vt:lpstr>Areas of importance for a primary health care data collection</vt:lpstr>
      <vt:lpstr>The need for interoperability</vt:lpstr>
      <vt:lpstr>PowerPoint Presentation</vt:lpstr>
      <vt:lpstr>PowerPoint Presentation</vt:lpstr>
    </vt:vector>
  </TitlesOfParts>
  <Company>AIHW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Phanprachit, Michael</dc:creator>
  <cp:lastModifiedBy>Hilton, Kimberley</cp:lastModifiedBy>
  <cp:revision>68</cp:revision>
  <cp:lastPrinted>2023-08-10T04:45:48Z</cp:lastPrinted>
  <dcterms:created xsi:type="dcterms:W3CDTF">2022-06-20T00:56:15Z</dcterms:created>
  <dcterms:modified xsi:type="dcterms:W3CDTF">2023-10-03T00:53:52Z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Adobe Illustrator CC 23.1 (Windows)</vt:lpwstr>
  </property>
  <property fmtid="{D5CDD505-2E9C-101B-9397-08002B2CF9AE}" pid="4" name="LastSaved">
    <vt:filetime>2021-03-21T00:00:00Z</vt:filetime>
  </property>
  <property fmtid="{D5CDD505-2E9C-101B-9397-08002B2CF9AE}" pid="5" name="ArticulateGUID">
    <vt:lpwstr>D05D8375-B521-4017-BB44-002AED09CB9C</vt:lpwstr>
  </property>
  <property fmtid="{D5CDD505-2E9C-101B-9397-08002B2CF9AE}" pid="6" name="ArticulatePath">
    <vt:lpwstr>Corporate powerpoint design 02</vt:lpwstr>
  </property>
</Properties>
</file>